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280" r:id="rId3"/>
  </p:sldIdLst>
  <p:sldSz cx="6858000" cy="9144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801A"/>
    <a:srgbClr val="009639"/>
    <a:srgbClr val="118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3162" y="-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9DDB2-BF43-42DB-ADD9-0C10DFE99F26}" type="datetimeFigureOut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1E6B8-3F75-4757-AA07-DE4D7CC337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41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1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1C2F-66DE-489F-A384-A65CB17009CE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335C6-5CE5-454F-8704-6E29CEB33D1A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189"/>
            <a:ext cx="1543051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9"/>
            <a:ext cx="4514851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B1DB0-6CE7-457F-AEEE-A0298BD5B317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17920-AC26-4C70-A31B-853E5C417F77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2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A731A-DD67-4FDC-A99F-CD6130DC5CDD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2" y="2133605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1" y="2133605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8878C-8B2E-4C2A-8B32-042470F3C0B8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9679-AEF3-4FDB-85A9-57926B5023BA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8660A-9967-42C8-8E90-56100681F9F5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F80D-4AD7-4C93-BA6B-F0DB823769D5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71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71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DAB42-E45A-4827-A4A2-7F56BABD2FF1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4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5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65938-BEF9-443C-A855-7D0E835CE7EB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5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EC92-2156-45BD-BECE-B6125278FA71}" type="datetime1">
              <a:rPr lang="ru-RU" smtClean="0"/>
              <a:pPr/>
              <a:t>23.08.2022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1" y="8475138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8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188640" y="6444208"/>
            <a:ext cx="5112568" cy="2160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88640" y="7812360"/>
            <a:ext cx="6444000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AutoShape 2" descr="https://kommash.ru/local/templates/kommash/img/logo_o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8640" y="1475656"/>
            <a:ext cx="64440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88640" y="7812360"/>
            <a:ext cx="6444000" cy="0"/>
          </a:xfrm>
          <a:prstGeom prst="line">
            <a:avLst/>
          </a:prstGeom>
          <a:ln>
            <a:solidFill>
              <a:srgbClr val="0096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7"/>
          <p:cNvGrpSpPr/>
          <p:nvPr/>
        </p:nvGrpSpPr>
        <p:grpSpPr>
          <a:xfrm>
            <a:off x="5036096" y="3273533"/>
            <a:ext cx="1993304" cy="4075812"/>
            <a:chOff x="4991472" y="3273533"/>
            <a:chExt cx="1993304" cy="4075812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auto">
            <a:xfrm>
              <a:off x="5220685" y="3273533"/>
              <a:ext cx="1440160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b="1" dirty="0">
                  <a:solidFill>
                    <a:srgbClr val="009639"/>
                  </a:solidFill>
                  <a:latin typeface="Verdana" pitchFamily="34" charset="0"/>
                  <a:ea typeface="Calibri" pitchFamily="34" charset="0"/>
                  <a:cs typeface="Arial" pitchFamily="34" charset="0"/>
                </a:rPr>
                <a:t>10</a:t>
              </a: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ru-RU" sz="1200" dirty="0" smtClean="0">
                  <a:latin typeface="Verdana" pitchFamily="34" charset="0"/>
                  <a:ea typeface="Calibri" pitchFamily="34" charset="0"/>
                  <a:cs typeface="Arial" pitchFamily="34" charset="0"/>
                </a:rPr>
                <a:t>м³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latin typeface="Verdana" pitchFamily="34" charset="0"/>
                  <a:ea typeface="Calibri" pitchFamily="34" charset="0"/>
                  <a:cs typeface="Arial" pitchFamily="34" charset="0"/>
                </a:rPr>
                <a:t>объем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цистерны</a:t>
              </a:r>
              <a:endParaRPr kumimoji="0" lang="ru-RU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4991472" y="4355976"/>
              <a:ext cx="199330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solidFill>
                    <a:srgbClr val="009639"/>
                  </a:solidFill>
                  <a:latin typeface="Verdana" pitchFamily="34" charset="0"/>
                  <a:ea typeface="Calibri" pitchFamily="34" charset="0"/>
                  <a:cs typeface="Arial" pitchFamily="34" charset="0"/>
                </a:rPr>
                <a:t>720</a:t>
              </a:r>
              <a:r>
                <a:rPr kumimoji="0" lang="ru-RU" sz="18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ru-RU" sz="1100" dirty="0" smtClean="0">
                  <a:latin typeface="Verdana" pitchFamily="34" charset="0"/>
                  <a:ea typeface="Calibri" pitchFamily="34" charset="0"/>
                  <a:cs typeface="Arial" pitchFamily="34" charset="0"/>
                </a:rPr>
                <a:t>м³/ч</a:t>
              </a:r>
              <a:endParaRPr lang="ru-RU" sz="1100" dirty="0">
                <a:latin typeface="Verdana" pitchFamily="34" charset="0"/>
                <a:ea typeface="Calibri" pitchFamily="34" charset="0"/>
                <a:cs typeface="Arial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производит-</a:t>
              </a:r>
              <a:r>
                <a:rPr lang="ru-RU" sz="1200" dirty="0" err="1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ть</a:t>
              </a:r>
              <a:r>
                <a:rPr lang="ru-RU" sz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  <a:endPara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200" dirty="0" smtClean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вакуум-насоса</a:t>
              </a:r>
              <a:r>
                <a:rPr kumimoji="0" lang="ru-RU" sz="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5220685" y="6610681"/>
              <a:ext cx="144016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до 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009639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8</a:t>
              </a:r>
              <a:r>
                <a: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lang="ru-RU" sz="1200" dirty="0" smtClean="0">
                  <a:latin typeface="Verdana" pitchFamily="34" charset="0"/>
                  <a:ea typeface="Calibri" pitchFamily="34" charset="0"/>
                  <a:cs typeface="Arial" pitchFamily="34" charset="0"/>
                </a:rPr>
                <a:t>м</a:t>
              </a:r>
              <a:r>
                <a:rPr lang="ru-RU" b="1" dirty="0" smtClean="0">
                  <a:solidFill>
                    <a:srgbClr val="00B050"/>
                  </a:solidFill>
                  <a:latin typeface="Verdana" pitchFamily="34" charset="0"/>
                  <a:ea typeface="Calibri" pitchFamily="34" charset="0"/>
                  <a:cs typeface="Arial" pitchFamily="34" charset="0"/>
                </a:rPr>
                <a:t> </a:t>
              </a: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Verdana" pitchFamily="34" charset="0"/>
                  <a:ea typeface="Calibri" pitchFamily="34" charset="0"/>
                  <a:cs typeface="Arial" pitchFamily="34" charset="0"/>
                </a:rPr>
                <a:t>очищаемая глубина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49238" y="1619672"/>
            <a:ext cx="64087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505200" algn="l"/>
              </a:tabLst>
            </a:pPr>
            <a:r>
              <a:rPr lang="ru-RU" sz="13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Илососная</a:t>
            </a: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машина КО-5</a:t>
            </a:r>
            <a:r>
              <a:rPr lang="en-US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07</a:t>
            </a:r>
            <a:r>
              <a:rPr lang="ru-RU" sz="13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АМ на шасси КАМАЗ-65115-3082-48</a:t>
            </a:r>
            <a:endParaRPr lang="ru-RU" sz="13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5733256" y="4139952"/>
            <a:ext cx="576064" cy="0"/>
          </a:xfrm>
          <a:prstGeom prst="line">
            <a:avLst/>
          </a:prstGeom>
          <a:ln w="38100">
            <a:solidFill>
              <a:srgbClr val="0096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716297" y="5292080"/>
            <a:ext cx="576064" cy="0"/>
          </a:xfrm>
          <a:prstGeom prst="line">
            <a:avLst/>
          </a:prstGeom>
          <a:ln w="38100">
            <a:solidFill>
              <a:srgbClr val="0096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5733256" y="6444208"/>
            <a:ext cx="576064" cy="0"/>
          </a:xfrm>
          <a:prstGeom prst="line">
            <a:avLst/>
          </a:prstGeom>
          <a:ln w="38100">
            <a:solidFill>
              <a:srgbClr val="0096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301208" y="3419872"/>
            <a:ext cx="0" cy="3924000"/>
          </a:xfrm>
          <a:prstGeom prst="line">
            <a:avLst/>
          </a:prstGeom>
          <a:ln>
            <a:solidFill>
              <a:srgbClr val="00963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5517232" y="5393652"/>
            <a:ext cx="1167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solidFill>
                  <a:srgbClr val="009639"/>
                </a:solidFill>
                <a:latin typeface="Verdana" pitchFamily="34" charset="0"/>
                <a:ea typeface="Calibri" pitchFamily="34" charset="0"/>
                <a:cs typeface="Arial" pitchFamily="34" charset="0"/>
              </a:rPr>
              <a:t>7-10</a:t>
            </a:r>
            <a:r>
              <a:rPr lang="ru-RU" b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Calibri" pitchFamily="34" charset="0"/>
                <a:cs typeface="Arial" pitchFamily="34" charset="0"/>
              </a:rPr>
              <a:t>мин</a:t>
            </a:r>
            <a:endParaRPr lang="ru-RU" sz="1200" dirty="0">
              <a:latin typeface="Verdana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49068" y="5652120"/>
            <a:ext cx="1836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время </a:t>
            </a: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наполнения </a:t>
            </a:r>
          </a:p>
          <a:p>
            <a:pPr algn="ctr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цистерны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r="9281" b="17943"/>
          <a:stretch/>
        </p:blipFill>
        <p:spPr>
          <a:xfrm>
            <a:off x="-233257" y="3549566"/>
            <a:ext cx="5462457" cy="266429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160" y="8030303"/>
            <a:ext cx="1666297" cy="790169"/>
          </a:xfrm>
          <a:prstGeom prst="rect">
            <a:avLst/>
          </a:prstGeom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839420"/>
              </p:ext>
            </p:extLst>
          </p:nvPr>
        </p:nvGraphicFramePr>
        <p:xfrm>
          <a:off x="372864" y="6444208"/>
          <a:ext cx="4960509" cy="841248"/>
        </p:xfrm>
        <a:graphic>
          <a:graphicData uri="http://schemas.openxmlformats.org/drawingml/2006/table">
            <a:tbl>
              <a:tblPr/>
              <a:tblGrid>
                <a:gridCol w="3024336"/>
                <a:gridCol w="1936173"/>
              </a:tblGrid>
              <a:tr h="19597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Шасси</a:t>
                      </a:r>
                      <a:r>
                        <a:rPr lang="en-US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………………………………………………………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КАМАЗ-65115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-308</a:t>
                      </a: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-48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33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Полная масса, </a:t>
                      </a:r>
                      <a:r>
                        <a:rPr lang="ru-RU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кг</a:t>
                      </a:r>
                      <a:r>
                        <a:rPr lang="en-US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……………………………………</a:t>
                      </a:r>
                      <a:endParaRPr lang="ru-RU" sz="11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00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33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Max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разряжение в цистерне, МПа………</a:t>
                      </a: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0,085</a:t>
                      </a:r>
                      <a:endParaRPr lang="ru-RU" sz="12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6332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Габаритные размеры (</a:t>
                      </a:r>
                      <a:r>
                        <a:rPr lang="ru-RU" sz="1100" dirty="0" err="1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ДхШхВ</a:t>
                      </a:r>
                      <a:r>
                        <a:rPr lang="ru-RU" sz="1100" dirty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), </a:t>
                      </a:r>
                      <a:r>
                        <a:rPr lang="ru-RU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мм</a:t>
                      </a:r>
                      <a:r>
                        <a:rPr lang="en-US" sz="11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………</a:t>
                      </a:r>
                      <a:endParaRPr lang="ru-RU" sz="1100" dirty="0" smtClean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8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</a:t>
                      </a: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00×25</a:t>
                      </a:r>
                      <a:r>
                        <a:rPr lang="en-US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</a:t>
                      </a:r>
                      <a:r>
                        <a:rPr lang="ru-RU" sz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0×3600</a:t>
                      </a:r>
                    </a:p>
                  </a:txBody>
                  <a:tcPr marL="47717" marR="47717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88640" y="7812360"/>
            <a:ext cx="6444000" cy="10801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9160" y="8030303"/>
            <a:ext cx="1666297" cy="790169"/>
          </a:xfrm>
          <a:prstGeom prst="rect">
            <a:avLst/>
          </a:prstGeom>
        </p:spPr>
      </p:pic>
      <p:sp>
        <p:nvSpPr>
          <p:cNvPr id="1026" name="AutoShape 2" descr="https://kommash.ru/local/templates/kommash/img/logo_o.sv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8640" y="755576"/>
            <a:ext cx="6480000" cy="0"/>
          </a:xfrm>
          <a:prstGeom prst="line">
            <a:avLst/>
          </a:prstGeom>
          <a:ln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88640" y="7812360"/>
            <a:ext cx="6444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4860032"/>
            <a:ext cx="685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2576" y="6084168"/>
            <a:ext cx="6858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 81"/>
          <p:cNvSpPr/>
          <p:nvPr/>
        </p:nvSpPr>
        <p:spPr>
          <a:xfrm>
            <a:off x="692696" y="4218287"/>
            <a:ext cx="268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ремя наполнения цистерны: </a:t>
            </a:r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7-10 мин</a:t>
            </a:r>
          </a:p>
        </p:txBody>
      </p:sp>
      <p:pic>
        <p:nvPicPr>
          <p:cNvPr id="83" name="Picture 5" descr="C:\Users\Евгений\Desktop\Работа\Презентация\Новая папка\Значки\Значки 0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337" y="2699792"/>
            <a:ext cx="468000" cy="468000"/>
          </a:xfrm>
          <a:prstGeom prst="rect">
            <a:avLst/>
          </a:prstGeom>
          <a:noFill/>
        </p:spPr>
      </p:pic>
      <p:sp>
        <p:nvSpPr>
          <p:cNvPr id="84" name="TextBox 83"/>
          <p:cNvSpPr txBox="1"/>
          <p:nvPr/>
        </p:nvSpPr>
        <p:spPr>
          <a:xfrm>
            <a:off x="4128397" y="4218287"/>
            <a:ext cx="2591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укладка рукавов в пеналы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692696" y="755576"/>
            <a:ext cx="2684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вакуумный </a:t>
            </a:r>
            <a:r>
              <a:rPr lang="ru-RU" sz="1200" b="1" dirty="0" smtClean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насос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импортного производства с системой автоматической смазки для обеспечения непрерывной работы</a:t>
            </a:r>
            <a:endParaRPr lang="ru-RU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28397" y="1835696"/>
            <a:ext cx="2504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дистанционная система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контроля уровня ила в цистерне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92696" y="2742183"/>
            <a:ext cx="2688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ист </a:t>
            </a:r>
            <a: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</a:t>
            </a:r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нержавеющей стали 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днище цистерны</a:t>
            </a:r>
            <a:endParaRPr lang="ru-RU" sz="1200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128397" y="755576"/>
            <a:ext cx="25201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дистанционное управление стрелой: </a:t>
            </a:r>
          </a:p>
          <a:p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работы на значительном удалении машины </a:t>
            </a: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колодца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692696" y="1835696"/>
            <a:ext cx="272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оворот </a:t>
            </a:r>
            <a: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всасывающей 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стрелы </a:t>
            </a:r>
            <a:r>
              <a:rPr lang="ru-RU" sz="1200" b="1" dirty="0">
                <a:solidFill>
                  <a:srgbClr val="009639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 240° 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фиксация </a:t>
            </a:r>
            <a: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произвольного поворота</a:t>
            </a:r>
            <a:br>
              <a:rPr lang="ru-RU" sz="1200" dirty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ru-RU" sz="1200" dirty="0">
              <a:solidFill>
                <a:srgbClr val="1A1A1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3" name="Picture 7" descr="C:\Users\Евгений\Desktop\Работа\Презентация\Новая папка\Значки\Значки 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6172" y="1912843"/>
            <a:ext cx="468000" cy="468000"/>
          </a:xfrm>
          <a:prstGeom prst="rect">
            <a:avLst/>
          </a:prstGeom>
          <a:noFill/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72" y="994020"/>
            <a:ext cx="468000" cy="468000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337" y="4139952"/>
            <a:ext cx="479155" cy="54000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7" y="994020"/>
            <a:ext cx="468000" cy="468000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7" y="1912843"/>
            <a:ext cx="468000" cy="4680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128397" y="2742183"/>
            <a:ext cx="2591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применение БРС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92696" y="3347864"/>
            <a:ext cx="25915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жидкостного охлаждения корпуса</a:t>
            </a:r>
          </a:p>
          <a:p>
            <a:pPr lvl="0"/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вакуумного насоса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149080" y="3347864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пневмокомпоненты</a:t>
            </a:r>
            <a:r>
              <a:rPr lang="ru-RU" sz="1200" dirty="0" smtClean="0">
                <a:solidFill>
                  <a:srgbClr val="1A1A1A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импортного производства</a:t>
            </a: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5452" y="3387476"/>
            <a:ext cx="468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0337" y="3387476"/>
            <a:ext cx="468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5452" y="4211960"/>
            <a:ext cx="468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5024" y="2699792"/>
            <a:ext cx="46800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260648" y="334786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A801A"/>
                </a:solidFill>
              </a:rPr>
              <a:t>t◦</a:t>
            </a:r>
            <a:endParaRPr lang="ru-RU" sz="3200" b="1" dirty="0">
              <a:solidFill>
                <a:srgbClr val="1A80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1817</TotalTime>
  <Words>121</Words>
  <Application>Microsoft Office PowerPoint</Application>
  <PresentationFormat>Экран (4:3)</PresentationFormat>
  <Paragraphs>33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Викторов Михаил Сергеевич</cp:lastModifiedBy>
  <cp:revision>81</cp:revision>
  <cp:lastPrinted>2020-05-21T07:17:31Z</cp:lastPrinted>
  <dcterms:created xsi:type="dcterms:W3CDTF">2020-05-11T07:43:53Z</dcterms:created>
  <dcterms:modified xsi:type="dcterms:W3CDTF">2022-08-23T07:22:42Z</dcterms:modified>
</cp:coreProperties>
</file>